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682" r:id="rId3"/>
    <p:sldId id="2683" r:id="rId5"/>
    <p:sldId id="2684" r:id="rId6"/>
    <p:sldId id="2685" r:id="rId7"/>
    <p:sldId id="2690" r:id="rId8"/>
    <p:sldId id="2661" r:id="rId9"/>
    <p:sldId id="2691" r:id="rId10"/>
    <p:sldId id="2713" r:id="rId11"/>
    <p:sldId id="2798" r:id="rId12"/>
    <p:sldId id="2715" r:id="rId13"/>
    <p:sldId id="2799" r:id="rId14"/>
    <p:sldId id="2829" r:id="rId15"/>
    <p:sldId id="2692" r:id="rId16"/>
    <p:sldId id="2671" r:id="rId17"/>
    <p:sldId id="2688" r:id="rId18"/>
    <p:sldId id="2756" r:id="rId19"/>
    <p:sldId id="2712" r:id="rId20"/>
    <p:sldId id="2757" r:id="rId21"/>
    <p:sldId id="2759" r:id="rId22"/>
    <p:sldId id="2779" r:id="rId23"/>
    <p:sldId id="2693" r:id="rId24"/>
    <p:sldId id="2737" r:id="rId25"/>
    <p:sldId id="2755" r:id="rId26"/>
    <p:sldId id="2709" r:id="rId27"/>
    <p:sldId id="2708" r:id="rId28"/>
    <p:sldId id="2686" r:id="rId29"/>
    <p:sldId id="2689" r:id="rId30"/>
    <p:sldId id="2662" r:id="rId31"/>
    <p:sldId id="2675" r:id="rId32"/>
    <p:sldId id="2676" r:id="rId33"/>
    <p:sldId id="2677" r:id="rId34"/>
    <p:sldId id="2663" r:id="rId35"/>
    <p:sldId id="2622" r:id="rId36"/>
    <p:sldId id="2623" r:id="rId37"/>
    <p:sldId id="2624" r:id="rId38"/>
    <p:sldId id="2636" r:id="rId39"/>
    <p:sldId id="2637" r:id="rId40"/>
    <p:sldId id="2651" r:id="rId41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2BD"/>
    <a:srgbClr val="A7EBE5"/>
    <a:srgbClr val="39A097"/>
    <a:srgbClr val="70C4BC"/>
    <a:srgbClr val="FDBD24"/>
    <a:srgbClr val="F19D7F"/>
    <a:srgbClr val="EF8E6C"/>
    <a:srgbClr val="F2C977"/>
    <a:srgbClr val="75BFB9"/>
    <a:srgbClr val="9C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2986" autoAdjust="0"/>
  </p:normalViewPr>
  <p:slideViewPr>
    <p:cSldViewPr>
      <p:cViewPr>
        <p:scale>
          <a:sx n="50" d="100"/>
          <a:sy n="50" d="100"/>
        </p:scale>
        <p:origin x="1530" y="768"/>
      </p:cViewPr>
      <p:guideLst>
        <p:guide orient="horz" pos="395"/>
        <p:guide pos="3990"/>
        <p:guide pos="482"/>
        <p:guide orient="horz" pos="4165"/>
        <p:guide pos="7587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4940">
            <a:off x="-357729" y="-79175"/>
            <a:ext cx="2486506" cy="3180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9855" y="5560541"/>
            <a:ext cx="2513297" cy="181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0181" y="831828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228444" y="1894328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65966" y="1831850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129088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6979523" y="4515960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82825" y="3253637"/>
            <a:ext cx="429183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b="1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挚爱今生  为爱加冕</a:t>
            </a:r>
            <a:endParaRPr lang="zh-CN" altLang="en-US" sz="2800" b="1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uld This Be Lov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0539" y="-1284277"/>
            <a:ext cx="609600" cy="609600"/>
          </a:xfrm>
          <a:prstGeom prst="rect">
            <a:avLst/>
          </a:prstGeom>
        </p:spPr>
      </p:pic>
      <p:pic>
        <p:nvPicPr>
          <p:cNvPr id="3" name="图片 2" descr="微信图片_201801232015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595" y="4192270"/>
            <a:ext cx="796290" cy="796290"/>
          </a:xfrm>
          <a:prstGeom prst="rect">
            <a:avLst/>
          </a:prstGeom>
        </p:spPr>
      </p:pic>
      <p:pic>
        <p:nvPicPr>
          <p:cNvPr id="5" name="图片 4" descr="微信图片_201801232015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3530" y="5159375"/>
            <a:ext cx="2009140" cy="48831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4" grpId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圆角矩形 178"/>
          <p:cNvSpPr/>
          <p:nvPr/>
        </p:nvSpPr>
        <p:spPr bwMode="auto">
          <a:xfrm>
            <a:off x="2266950" y="1054100"/>
            <a:ext cx="9333865" cy="4170045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0" name="Freeform 37"/>
          <p:cNvSpPr/>
          <p:nvPr/>
        </p:nvSpPr>
        <p:spPr bwMode="auto">
          <a:xfrm>
            <a:off x="2270125" y="1680210"/>
            <a:ext cx="658495" cy="1949450"/>
          </a:xfrm>
          <a:custGeom>
            <a:avLst/>
            <a:gdLst>
              <a:gd name="T0" fmla="*/ 0 w 378"/>
              <a:gd name="T1" fmla="*/ 0 h 1119"/>
              <a:gd name="T2" fmla="*/ 259 w 378"/>
              <a:gd name="T3" fmla="*/ 37 h 1119"/>
              <a:gd name="T4" fmla="*/ 283 w 378"/>
              <a:gd name="T5" fmla="*/ 42 h 1119"/>
              <a:gd name="T6" fmla="*/ 306 w 378"/>
              <a:gd name="T7" fmla="*/ 50 h 1119"/>
              <a:gd name="T8" fmla="*/ 326 w 378"/>
              <a:gd name="T9" fmla="*/ 60 h 1119"/>
              <a:gd name="T10" fmla="*/ 343 w 378"/>
              <a:gd name="T11" fmla="*/ 72 h 1119"/>
              <a:gd name="T12" fmla="*/ 357 w 378"/>
              <a:gd name="T13" fmla="*/ 86 h 1119"/>
              <a:gd name="T14" fmla="*/ 368 w 378"/>
              <a:gd name="T15" fmla="*/ 101 h 1119"/>
              <a:gd name="T16" fmla="*/ 376 w 378"/>
              <a:gd name="T17" fmla="*/ 119 h 1119"/>
              <a:gd name="T18" fmla="*/ 378 w 378"/>
              <a:gd name="T19" fmla="*/ 140 h 1119"/>
              <a:gd name="T20" fmla="*/ 378 w 378"/>
              <a:gd name="T21" fmla="*/ 968 h 1119"/>
              <a:gd name="T22" fmla="*/ 376 w 378"/>
              <a:gd name="T23" fmla="*/ 988 h 1119"/>
              <a:gd name="T24" fmla="*/ 369 w 378"/>
              <a:gd name="T25" fmla="*/ 1007 h 1119"/>
              <a:gd name="T26" fmla="*/ 358 w 378"/>
              <a:gd name="T27" fmla="*/ 1022 h 1119"/>
              <a:gd name="T28" fmla="*/ 344 w 378"/>
              <a:gd name="T29" fmla="*/ 1036 h 1119"/>
              <a:gd name="T30" fmla="*/ 327 w 378"/>
              <a:gd name="T31" fmla="*/ 1048 h 1119"/>
              <a:gd name="T32" fmla="*/ 307 w 378"/>
              <a:gd name="T33" fmla="*/ 1058 h 1119"/>
              <a:gd name="T34" fmla="*/ 284 w 378"/>
              <a:gd name="T35" fmla="*/ 1066 h 1119"/>
              <a:gd name="T36" fmla="*/ 259 w 378"/>
              <a:gd name="T37" fmla="*/ 1071 h 1119"/>
              <a:gd name="T38" fmla="*/ 0 w 378"/>
              <a:gd name="T39" fmla="*/ 1119 h 1119"/>
              <a:gd name="T40" fmla="*/ 0 w 378"/>
              <a:gd name="T41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8" h="1119">
                <a:moveTo>
                  <a:pt x="0" y="0"/>
                </a:moveTo>
                <a:lnTo>
                  <a:pt x="259" y="37"/>
                </a:lnTo>
                <a:lnTo>
                  <a:pt x="283" y="42"/>
                </a:lnTo>
                <a:lnTo>
                  <a:pt x="306" y="50"/>
                </a:lnTo>
                <a:lnTo>
                  <a:pt x="326" y="60"/>
                </a:lnTo>
                <a:lnTo>
                  <a:pt x="343" y="72"/>
                </a:lnTo>
                <a:lnTo>
                  <a:pt x="357" y="86"/>
                </a:lnTo>
                <a:lnTo>
                  <a:pt x="368" y="101"/>
                </a:lnTo>
                <a:lnTo>
                  <a:pt x="376" y="119"/>
                </a:lnTo>
                <a:lnTo>
                  <a:pt x="378" y="140"/>
                </a:lnTo>
                <a:lnTo>
                  <a:pt x="378" y="968"/>
                </a:lnTo>
                <a:lnTo>
                  <a:pt x="376" y="988"/>
                </a:lnTo>
                <a:lnTo>
                  <a:pt x="369" y="1007"/>
                </a:lnTo>
                <a:lnTo>
                  <a:pt x="358" y="1022"/>
                </a:lnTo>
                <a:lnTo>
                  <a:pt x="344" y="1036"/>
                </a:lnTo>
                <a:lnTo>
                  <a:pt x="327" y="1048"/>
                </a:lnTo>
                <a:lnTo>
                  <a:pt x="307" y="1058"/>
                </a:lnTo>
                <a:lnTo>
                  <a:pt x="284" y="1066"/>
                </a:lnTo>
                <a:lnTo>
                  <a:pt x="259" y="1071"/>
                </a:lnTo>
                <a:lnTo>
                  <a:pt x="0" y="11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23"/>
          <p:cNvSpPr txBox="1"/>
          <p:nvPr/>
        </p:nvSpPr>
        <p:spPr>
          <a:xfrm>
            <a:off x="5353685" y="5962015"/>
            <a:ext cx="31603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78075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仪式区两侧是浪漫路引，高低错落一路向前，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defTabSz="2378075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引领新人共同步入爱的殿堂。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6232523" y="5532859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浪漫路引布置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6970" y="2193925"/>
            <a:ext cx="344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7CC2B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浪漫路引</a:t>
            </a:r>
            <a:endParaRPr lang="zh-CN" altLang="en-US" dirty="0">
              <a:solidFill>
                <a:srgbClr val="7CC2BD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1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7425" y="1226185"/>
            <a:ext cx="6432550" cy="382651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圆角矩形 178"/>
          <p:cNvSpPr/>
          <p:nvPr/>
        </p:nvSpPr>
        <p:spPr bwMode="auto">
          <a:xfrm>
            <a:off x="2296795" y="1054100"/>
            <a:ext cx="9304020" cy="417004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0" name="Freeform 37"/>
          <p:cNvSpPr/>
          <p:nvPr/>
        </p:nvSpPr>
        <p:spPr bwMode="auto">
          <a:xfrm>
            <a:off x="2296795" y="1703070"/>
            <a:ext cx="658495" cy="1949450"/>
          </a:xfrm>
          <a:custGeom>
            <a:avLst/>
            <a:gdLst>
              <a:gd name="T0" fmla="*/ 0 w 378"/>
              <a:gd name="T1" fmla="*/ 0 h 1119"/>
              <a:gd name="T2" fmla="*/ 259 w 378"/>
              <a:gd name="T3" fmla="*/ 37 h 1119"/>
              <a:gd name="T4" fmla="*/ 283 w 378"/>
              <a:gd name="T5" fmla="*/ 42 h 1119"/>
              <a:gd name="T6" fmla="*/ 306 w 378"/>
              <a:gd name="T7" fmla="*/ 50 h 1119"/>
              <a:gd name="T8" fmla="*/ 326 w 378"/>
              <a:gd name="T9" fmla="*/ 60 h 1119"/>
              <a:gd name="T10" fmla="*/ 343 w 378"/>
              <a:gd name="T11" fmla="*/ 72 h 1119"/>
              <a:gd name="T12" fmla="*/ 357 w 378"/>
              <a:gd name="T13" fmla="*/ 86 h 1119"/>
              <a:gd name="T14" fmla="*/ 368 w 378"/>
              <a:gd name="T15" fmla="*/ 101 h 1119"/>
              <a:gd name="T16" fmla="*/ 376 w 378"/>
              <a:gd name="T17" fmla="*/ 119 h 1119"/>
              <a:gd name="T18" fmla="*/ 378 w 378"/>
              <a:gd name="T19" fmla="*/ 140 h 1119"/>
              <a:gd name="T20" fmla="*/ 378 w 378"/>
              <a:gd name="T21" fmla="*/ 968 h 1119"/>
              <a:gd name="T22" fmla="*/ 376 w 378"/>
              <a:gd name="T23" fmla="*/ 988 h 1119"/>
              <a:gd name="T24" fmla="*/ 369 w 378"/>
              <a:gd name="T25" fmla="*/ 1007 h 1119"/>
              <a:gd name="T26" fmla="*/ 358 w 378"/>
              <a:gd name="T27" fmla="*/ 1022 h 1119"/>
              <a:gd name="T28" fmla="*/ 344 w 378"/>
              <a:gd name="T29" fmla="*/ 1036 h 1119"/>
              <a:gd name="T30" fmla="*/ 327 w 378"/>
              <a:gd name="T31" fmla="*/ 1048 h 1119"/>
              <a:gd name="T32" fmla="*/ 307 w 378"/>
              <a:gd name="T33" fmla="*/ 1058 h 1119"/>
              <a:gd name="T34" fmla="*/ 284 w 378"/>
              <a:gd name="T35" fmla="*/ 1066 h 1119"/>
              <a:gd name="T36" fmla="*/ 259 w 378"/>
              <a:gd name="T37" fmla="*/ 1071 h 1119"/>
              <a:gd name="T38" fmla="*/ 0 w 378"/>
              <a:gd name="T39" fmla="*/ 1119 h 1119"/>
              <a:gd name="T40" fmla="*/ 0 w 378"/>
              <a:gd name="T41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8" h="1119">
                <a:moveTo>
                  <a:pt x="0" y="0"/>
                </a:moveTo>
                <a:lnTo>
                  <a:pt x="259" y="37"/>
                </a:lnTo>
                <a:lnTo>
                  <a:pt x="283" y="42"/>
                </a:lnTo>
                <a:lnTo>
                  <a:pt x="306" y="50"/>
                </a:lnTo>
                <a:lnTo>
                  <a:pt x="326" y="60"/>
                </a:lnTo>
                <a:lnTo>
                  <a:pt x="343" y="72"/>
                </a:lnTo>
                <a:lnTo>
                  <a:pt x="357" y="86"/>
                </a:lnTo>
                <a:lnTo>
                  <a:pt x="368" y="101"/>
                </a:lnTo>
                <a:lnTo>
                  <a:pt x="376" y="119"/>
                </a:lnTo>
                <a:lnTo>
                  <a:pt x="378" y="140"/>
                </a:lnTo>
                <a:lnTo>
                  <a:pt x="378" y="968"/>
                </a:lnTo>
                <a:lnTo>
                  <a:pt x="376" y="988"/>
                </a:lnTo>
                <a:lnTo>
                  <a:pt x="369" y="1007"/>
                </a:lnTo>
                <a:lnTo>
                  <a:pt x="358" y="1022"/>
                </a:lnTo>
                <a:lnTo>
                  <a:pt x="344" y="1036"/>
                </a:lnTo>
                <a:lnTo>
                  <a:pt x="327" y="1048"/>
                </a:lnTo>
                <a:lnTo>
                  <a:pt x="307" y="1058"/>
                </a:lnTo>
                <a:lnTo>
                  <a:pt x="284" y="1066"/>
                </a:lnTo>
                <a:lnTo>
                  <a:pt x="259" y="1071"/>
                </a:lnTo>
                <a:lnTo>
                  <a:pt x="0" y="11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23"/>
          <p:cNvSpPr txBox="1"/>
          <p:nvPr/>
        </p:nvSpPr>
        <p:spPr>
          <a:xfrm>
            <a:off x="5353685" y="5869940"/>
            <a:ext cx="3281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木杆花艺装饰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为主要路引，花排点缀及遮挡效果好，用于填充路引之间的空间。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6334123" y="5532859"/>
            <a:ext cx="8915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台布置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54275" y="1932940"/>
            <a:ext cx="3441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7CC2BD"/>
                </a:solidFill>
              </a:rPr>
              <a:t>宴会厅</a:t>
            </a:r>
            <a:endParaRPr lang="zh-CN" altLang="en-US" b="1">
              <a:solidFill>
                <a:srgbClr val="7CC2BD"/>
              </a:solidFill>
            </a:endParaRPr>
          </a:p>
          <a:p>
            <a:pPr algn="ctr"/>
            <a:r>
              <a:rPr lang="en-US" altLang="zh-CN" b="1">
                <a:solidFill>
                  <a:srgbClr val="7CC2BD"/>
                </a:solidFill>
              </a:rPr>
              <a:t>T</a:t>
            </a:r>
            <a:endParaRPr lang="en-US" altLang="zh-CN" b="1">
              <a:solidFill>
                <a:srgbClr val="7CC2BD"/>
              </a:solidFill>
            </a:endParaRPr>
          </a:p>
          <a:p>
            <a:r>
              <a:rPr lang="zh-CN" altLang="en-US" b="1">
                <a:solidFill>
                  <a:srgbClr val="7CC2BD"/>
                </a:solidFill>
              </a:rPr>
              <a:t>台</a:t>
            </a:r>
            <a:endParaRPr lang="zh-CN" altLang="en-US" b="1">
              <a:solidFill>
                <a:srgbClr val="7CC2BD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38920" y="4474210"/>
            <a:ext cx="199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木木棍花艺</a:t>
            </a:r>
            <a:endParaRPr lang="zh-CN" altLang="en-US"/>
          </a:p>
        </p:txBody>
      </p:sp>
      <p:pic>
        <p:nvPicPr>
          <p:cNvPr id="3" name="图片 2" descr="1 (1)"/>
          <p:cNvPicPr>
            <a:picLocks noChangeAspect="1"/>
          </p:cNvPicPr>
          <p:nvPr/>
        </p:nvPicPr>
        <p:blipFill>
          <a:blip r:embed="rId1"/>
          <a:srcRect l="51780" t="19159" r="27860" b="42149"/>
          <a:stretch>
            <a:fillRect/>
          </a:stretch>
        </p:blipFill>
        <p:spPr>
          <a:xfrm>
            <a:off x="8992235" y="1932940"/>
            <a:ext cx="1899920" cy="2146300"/>
          </a:xfrm>
          <a:prstGeom prst="rect">
            <a:avLst/>
          </a:prstGeom>
        </p:spPr>
      </p:pic>
      <p:pic>
        <p:nvPicPr>
          <p:cNvPr id="8" name="图片 7" descr="1 (8)"/>
          <p:cNvPicPr>
            <a:picLocks noChangeAspect="1"/>
          </p:cNvPicPr>
          <p:nvPr/>
        </p:nvPicPr>
        <p:blipFill>
          <a:blip r:embed="rId2"/>
          <a:srcRect l="28862" b="61318"/>
          <a:stretch>
            <a:fillRect/>
          </a:stretch>
        </p:blipFill>
        <p:spPr>
          <a:xfrm>
            <a:off x="3436620" y="2282825"/>
            <a:ext cx="4472305" cy="14465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89045" y="4213860"/>
            <a:ext cx="3956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吊顶花环</a:t>
            </a:r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圆角矩形 178"/>
          <p:cNvSpPr/>
          <p:nvPr/>
        </p:nvSpPr>
        <p:spPr bwMode="auto">
          <a:xfrm>
            <a:off x="2171700" y="993140"/>
            <a:ext cx="8883650" cy="4170045"/>
          </a:xfrm>
          <a:prstGeom prst="roundRect">
            <a:avLst/>
          </a:pr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0" name="Freeform 37"/>
          <p:cNvSpPr/>
          <p:nvPr/>
        </p:nvSpPr>
        <p:spPr bwMode="auto">
          <a:xfrm>
            <a:off x="2171700" y="1680210"/>
            <a:ext cx="658495" cy="1949450"/>
          </a:xfrm>
          <a:custGeom>
            <a:avLst/>
            <a:gdLst>
              <a:gd name="T0" fmla="*/ 0 w 378"/>
              <a:gd name="T1" fmla="*/ 0 h 1119"/>
              <a:gd name="T2" fmla="*/ 259 w 378"/>
              <a:gd name="T3" fmla="*/ 37 h 1119"/>
              <a:gd name="T4" fmla="*/ 283 w 378"/>
              <a:gd name="T5" fmla="*/ 42 h 1119"/>
              <a:gd name="T6" fmla="*/ 306 w 378"/>
              <a:gd name="T7" fmla="*/ 50 h 1119"/>
              <a:gd name="T8" fmla="*/ 326 w 378"/>
              <a:gd name="T9" fmla="*/ 60 h 1119"/>
              <a:gd name="T10" fmla="*/ 343 w 378"/>
              <a:gd name="T11" fmla="*/ 72 h 1119"/>
              <a:gd name="T12" fmla="*/ 357 w 378"/>
              <a:gd name="T13" fmla="*/ 86 h 1119"/>
              <a:gd name="T14" fmla="*/ 368 w 378"/>
              <a:gd name="T15" fmla="*/ 101 h 1119"/>
              <a:gd name="T16" fmla="*/ 376 w 378"/>
              <a:gd name="T17" fmla="*/ 119 h 1119"/>
              <a:gd name="T18" fmla="*/ 378 w 378"/>
              <a:gd name="T19" fmla="*/ 140 h 1119"/>
              <a:gd name="T20" fmla="*/ 378 w 378"/>
              <a:gd name="T21" fmla="*/ 968 h 1119"/>
              <a:gd name="T22" fmla="*/ 376 w 378"/>
              <a:gd name="T23" fmla="*/ 988 h 1119"/>
              <a:gd name="T24" fmla="*/ 369 w 378"/>
              <a:gd name="T25" fmla="*/ 1007 h 1119"/>
              <a:gd name="T26" fmla="*/ 358 w 378"/>
              <a:gd name="T27" fmla="*/ 1022 h 1119"/>
              <a:gd name="T28" fmla="*/ 344 w 378"/>
              <a:gd name="T29" fmla="*/ 1036 h 1119"/>
              <a:gd name="T30" fmla="*/ 327 w 378"/>
              <a:gd name="T31" fmla="*/ 1048 h 1119"/>
              <a:gd name="T32" fmla="*/ 307 w 378"/>
              <a:gd name="T33" fmla="*/ 1058 h 1119"/>
              <a:gd name="T34" fmla="*/ 284 w 378"/>
              <a:gd name="T35" fmla="*/ 1066 h 1119"/>
              <a:gd name="T36" fmla="*/ 259 w 378"/>
              <a:gd name="T37" fmla="*/ 1071 h 1119"/>
              <a:gd name="T38" fmla="*/ 0 w 378"/>
              <a:gd name="T39" fmla="*/ 1119 h 1119"/>
              <a:gd name="T40" fmla="*/ 0 w 378"/>
              <a:gd name="T41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8" h="1119">
                <a:moveTo>
                  <a:pt x="0" y="0"/>
                </a:moveTo>
                <a:lnTo>
                  <a:pt x="259" y="37"/>
                </a:lnTo>
                <a:lnTo>
                  <a:pt x="283" y="42"/>
                </a:lnTo>
                <a:lnTo>
                  <a:pt x="306" y="50"/>
                </a:lnTo>
                <a:lnTo>
                  <a:pt x="326" y="60"/>
                </a:lnTo>
                <a:lnTo>
                  <a:pt x="343" y="72"/>
                </a:lnTo>
                <a:lnTo>
                  <a:pt x="357" y="86"/>
                </a:lnTo>
                <a:lnTo>
                  <a:pt x="368" y="101"/>
                </a:lnTo>
                <a:lnTo>
                  <a:pt x="376" y="119"/>
                </a:lnTo>
                <a:lnTo>
                  <a:pt x="378" y="140"/>
                </a:lnTo>
                <a:lnTo>
                  <a:pt x="378" y="968"/>
                </a:lnTo>
                <a:lnTo>
                  <a:pt x="376" y="988"/>
                </a:lnTo>
                <a:lnTo>
                  <a:pt x="369" y="1007"/>
                </a:lnTo>
                <a:lnTo>
                  <a:pt x="358" y="1022"/>
                </a:lnTo>
                <a:lnTo>
                  <a:pt x="344" y="1036"/>
                </a:lnTo>
                <a:lnTo>
                  <a:pt x="327" y="1048"/>
                </a:lnTo>
                <a:lnTo>
                  <a:pt x="307" y="1058"/>
                </a:lnTo>
                <a:lnTo>
                  <a:pt x="284" y="1066"/>
                </a:lnTo>
                <a:lnTo>
                  <a:pt x="259" y="1071"/>
                </a:lnTo>
                <a:lnTo>
                  <a:pt x="0" y="11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23"/>
          <p:cNvSpPr txBox="1"/>
          <p:nvPr/>
        </p:nvSpPr>
        <p:spPr>
          <a:xfrm>
            <a:off x="5353685" y="5869940"/>
            <a:ext cx="3281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，透明玻璃罩电子蜡烛，位于圆形待嫁区的左右两侧，效果好，填充圆舞台！</a:t>
            </a:r>
            <a:endParaRPr lang="zh-CN" altLang="en-GB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6334123" y="5532859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待嫁区布置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28545" y="2193925"/>
            <a:ext cx="344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rgbClr val="7CC2BD"/>
                </a:solidFill>
              </a:rPr>
              <a:t>待嫁区</a:t>
            </a:r>
            <a:endParaRPr lang="zh-CN" altLang="zh-CN" b="1">
              <a:solidFill>
                <a:srgbClr val="7CC2BD"/>
              </a:solidFill>
            </a:endParaRPr>
          </a:p>
        </p:txBody>
      </p:sp>
      <p:pic>
        <p:nvPicPr>
          <p:cNvPr id="2" name="图片 1" descr="1 (8)"/>
          <p:cNvPicPr>
            <a:picLocks noChangeAspect="1"/>
          </p:cNvPicPr>
          <p:nvPr/>
        </p:nvPicPr>
        <p:blipFill>
          <a:blip r:embed="rId1"/>
          <a:srcRect t="32788" r="26010"/>
          <a:stretch>
            <a:fillRect/>
          </a:stretch>
        </p:blipFill>
        <p:spPr>
          <a:xfrm>
            <a:off x="3874770" y="1680210"/>
            <a:ext cx="5685155" cy="307213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29935" y="4221485"/>
            <a:ext cx="1198880" cy="3987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执行团队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85371" y="3436654"/>
            <a:ext cx="68800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bldLvl="0" animBg="1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98767" y="2885842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8768" y="4316670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pic>
        <p:nvPicPr>
          <p:cNvPr id="45" name="图片 44" descr="C:\Users\Administrator\Desktop\0012.jpg0012"/>
          <p:cNvPicPr>
            <a:picLocks noChangeAspect="1"/>
          </p:cNvPicPr>
          <p:nvPr/>
        </p:nvPicPr>
        <p:blipFill>
          <a:blip r:embed="rId1"/>
          <a:srcRect l="22455" t="12547" r="45843" b="12224"/>
          <a:stretch>
            <a:fillRect/>
          </a:stretch>
        </p:blipFill>
        <p:spPr>
          <a:xfrm>
            <a:off x="1137285" y="1470660"/>
            <a:ext cx="1983105" cy="27070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01796" y="4292540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998855" y="5430520"/>
            <a:ext cx="2210435" cy="356870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四大金刚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司仪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998855" y="5763260"/>
            <a:ext cx="2210435" cy="5784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郑州语录主持人：陈雷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主持生涯：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8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3893820" y="5791835"/>
            <a:ext cx="2221230" cy="5784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公司：十</a:t>
            </a:r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月美妆</a:t>
            </a:r>
            <a:endParaRPr lang="zh-CN" alt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跟妆：客户资源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endParaRPr lang="zh-CN" altLang="en-GB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四大金刚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01987" y="2861712"/>
            <a:ext cx="37967" cy="2493652"/>
            <a:chOff x="1331651" y="1597980"/>
            <a:chExt cx="36000" cy="2364481"/>
          </a:xfrm>
          <a:solidFill>
            <a:srgbClr val="FFC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64237" y="2861712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64238" y="4292540"/>
            <a:ext cx="2214639" cy="1072869"/>
            <a:chOff x="1331651" y="2945166"/>
            <a:chExt cx="2099921" cy="1017295"/>
          </a:xfrm>
        </p:grpSpPr>
        <p:sp>
          <p:nvSpPr>
            <p:cNvPr id="16" name="矩形 15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sz="4200" dirty="0">
                  <a:sym typeface="Arial" panose="020B0604020202020204" pitchFamily="34" charset="0"/>
                </a:rPr>
                <a:t>3</a:t>
              </a:r>
              <a:endParaRPr 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567266" y="4268410"/>
            <a:ext cx="2214639" cy="1072869"/>
            <a:chOff x="3742306" y="2945166"/>
            <a:chExt cx="2099921" cy="1017295"/>
          </a:xfrm>
        </p:grpSpPr>
        <p:sp>
          <p:nvSpPr>
            <p:cNvPr id="21" name="矩形 20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270418" y="3042093"/>
              <a:ext cx="1075605" cy="70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7"/>
          <p:cNvSpPr txBox="1"/>
          <p:nvPr/>
        </p:nvSpPr>
        <p:spPr>
          <a:xfrm>
            <a:off x="6664325" y="5406390"/>
            <a:ext cx="2210435" cy="356870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+mn-ea"/>
              </a:rPr>
              <a:t>四大金刚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+mn-ea"/>
              </a:rPr>
              <a:t>-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+mn-ea"/>
              </a:rPr>
              <a:t>跟拍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6664325" y="5763260"/>
            <a:ext cx="2210435" cy="5784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公司：家豪</a:t>
            </a:r>
            <a:endParaRPr lang="zh-CN" alt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婚礼拍摄，从事行业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年以上，性价比高。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9582150" y="5410835"/>
            <a:ext cx="2185035" cy="356870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+mn-ea"/>
              </a:rPr>
              <a:t>四大金刚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+mn-ea"/>
              </a:rPr>
              <a:t>-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+mn-ea"/>
              </a:rPr>
              <a:t>摄像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567545" y="5767705"/>
            <a:ext cx="2221230" cy="5784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公司：郑州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点滴成河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婚礼拍摄，从事行业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年以上，性价比高。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567457" y="2837582"/>
            <a:ext cx="37967" cy="2493652"/>
            <a:chOff x="1331651" y="1597980"/>
            <a:chExt cx="36000" cy="2364481"/>
          </a:xfrm>
          <a:solidFill>
            <a:srgbClr val="FFC000"/>
          </a:solidFill>
        </p:grpSpPr>
        <p:cxnSp>
          <p:nvCxnSpPr>
            <p:cNvPr id="43" name="直接连接符 4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Text Placeholder 7"/>
          <p:cNvSpPr txBox="1"/>
          <p:nvPr/>
        </p:nvSpPr>
        <p:spPr>
          <a:xfrm>
            <a:off x="3904615" y="5434965"/>
            <a:ext cx="2210435" cy="356870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四大金刚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跟妆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8" name="图片 47" descr="微信图片_20180310203245_看图王"/>
          <p:cNvPicPr>
            <a:picLocks noChangeAspect="1"/>
          </p:cNvPicPr>
          <p:nvPr/>
        </p:nvPicPr>
        <p:blipFill>
          <a:blip r:embed="rId2"/>
          <a:srcRect t="10915"/>
          <a:stretch>
            <a:fillRect/>
          </a:stretch>
        </p:blipFill>
        <p:spPr>
          <a:xfrm>
            <a:off x="6820535" y="1469390"/>
            <a:ext cx="1965325" cy="2707640"/>
          </a:xfrm>
          <a:prstGeom prst="rect">
            <a:avLst/>
          </a:prstGeom>
        </p:spPr>
      </p:pic>
      <p:pic>
        <p:nvPicPr>
          <p:cNvPr id="49" name="图片 48" descr="微信图片_20180310203245_看图王"/>
          <p:cNvPicPr>
            <a:picLocks noChangeAspect="1"/>
          </p:cNvPicPr>
          <p:nvPr/>
        </p:nvPicPr>
        <p:blipFill>
          <a:blip r:embed="rId2"/>
          <a:srcRect t="10915"/>
          <a:stretch>
            <a:fillRect/>
          </a:stretch>
        </p:blipFill>
        <p:spPr>
          <a:xfrm>
            <a:off x="9723120" y="1470025"/>
            <a:ext cx="1965325" cy="2707640"/>
          </a:xfrm>
          <a:prstGeom prst="rect">
            <a:avLst/>
          </a:prstGeom>
        </p:spPr>
      </p:pic>
      <p:pic>
        <p:nvPicPr>
          <p:cNvPr id="6" name="图片 5" descr="511443836358693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895" y="1544955"/>
            <a:ext cx="2556510" cy="2556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3988340" y="2170326"/>
            <a:ext cx="1969750" cy="1969750"/>
            <a:chOff x="3800237" y="2257147"/>
            <a:chExt cx="1868076" cy="1868076"/>
          </a:xfrm>
          <a:solidFill>
            <a:srgbClr val="70C4BC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610673" y="2170326"/>
            <a:ext cx="1969750" cy="1969750"/>
            <a:chOff x="6546413" y="2257147"/>
            <a:chExt cx="1868076" cy="1868076"/>
          </a:xfrm>
          <a:solidFill>
            <a:srgbClr val="70C4BC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61443" y="2170326"/>
            <a:ext cx="1969750" cy="1969750"/>
            <a:chOff x="1119258" y="2257147"/>
            <a:chExt cx="1868076" cy="1868076"/>
          </a:xfrm>
          <a:solidFill>
            <a:srgbClr val="FDBD24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033912" y="4486539"/>
            <a:ext cx="2224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LED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帕灯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98657" y="4927353"/>
            <a:ext cx="24943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衬托现场氛围效果，使现场更加附有梦幻感及视觉效果。</a:t>
            </a:r>
            <a:endParaRPr lang="zh-CN" altLang="id-ID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863720" y="4486539"/>
            <a:ext cx="2224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追光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灯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28465" y="4927353"/>
            <a:ext cx="24943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为了现场拍摄，影片不会出现面无色彩等情况，面光灯会补充面部亮度。</a:t>
            </a:r>
            <a:endParaRPr lang="zh-CN" altLang="id-ID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482471" y="4485269"/>
            <a:ext cx="2224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双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15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音响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347216" y="4927353"/>
            <a:ext cx="24943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音响专业会场使用设备，现场音效及效果震撼。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现场设备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2" name="图片 1" descr="529_P_14701862842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0305" y="2580005"/>
            <a:ext cx="1067435" cy="1272540"/>
          </a:xfrm>
          <a:prstGeom prst="rect">
            <a:avLst/>
          </a:prstGeom>
          <a:solidFill>
            <a:srgbClr val="70C4BC"/>
          </a:solidFill>
        </p:spPr>
      </p:pic>
      <p:pic>
        <p:nvPicPr>
          <p:cNvPr id="3" name="图片 2" descr="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325" y="-765810"/>
            <a:ext cx="180975" cy="191135"/>
          </a:xfrm>
          <a:prstGeom prst="rect">
            <a:avLst/>
          </a:prstGeom>
        </p:spPr>
      </p:pic>
      <p:pic>
        <p:nvPicPr>
          <p:cNvPr id="4" name="图片 3" descr="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90" y="2533015"/>
            <a:ext cx="1123315" cy="1183640"/>
          </a:xfrm>
          <a:prstGeom prst="rect">
            <a:avLst/>
          </a:prstGeom>
        </p:spPr>
      </p:pic>
      <p:grpSp>
        <p:nvGrpSpPr>
          <p:cNvPr id="6" name="Group 139"/>
          <p:cNvGrpSpPr/>
          <p:nvPr/>
        </p:nvGrpSpPr>
        <p:grpSpPr>
          <a:xfrm>
            <a:off x="6815483" y="2170326"/>
            <a:ext cx="1969750" cy="1969750"/>
            <a:chOff x="1119258" y="2257147"/>
            <a:chExt cx="1868076" cy="1868076"/>
          </a:xfrm>
          <a:solidFill>
            <a:srgbClr val="FDBD24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52"/>
          <p:cNvSpPr txBox="1"/>
          <p:nvPr/>
        </p:nvSpPr>
        <p:spPr>
          <a:xfrm>
            <a:off x="6687952" y="4486539"/>
            <a:ext cx="2224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光束灯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153"/>
          <p:cNvSpPr txBox="1"/>
          <p:nvPr/>
        </p:nvSpPr>
        <p:spPr>
          <a:xfrm>
            <a:off x="6552697" y="4927353"/>
            <a:ext cx="24943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摇头灯可以打新人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及一些图案，可以让现场更加炫丽</a:t>
            </a:r>
            <a:r>
              <a:rPr lang="zh-CN" alt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id-ID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45" y="2501900"/>
            <a:ext cx="1036320" cy="1350645"/>
          </a:xfrm>
          <a:prstGeom prst="rect">
            <a:avLst/>
          </a:prstGeom>
        </p:spPr>
      </p:pic>
      <p:pic>
        <p:nvPicPr>
          <p:cNvPr id="21" name="图片 20" descr="C:\Users\Administrator\Desktop\014.png014"/>
          <p:cNvPicPr>
            <a:picLocks noChangeAspect="1"/>
          </p:cNvPicPr>
          <p:nvPr/>
        </p:nvPicPr>
        <p:blipFill>
          <a:blip r:embed="rId4"/>
          <a:srcRect r="1471"/>
          <a:stretch>
            <a:fillRect/>
          </a:stretch>
        </p:blipFill>
        <p:spPr>
          <a:xfrm>
            <a:off x="4507230" y="2447290"/>
            <a:ext cx="935990" cy="1405255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56" grpId="0"/>
      <p:bldP spid="157" grpId="0"/>
      <p:bldP spid="15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29935" y="4221485"/>
            <a:ext cx="1198880" cy="3987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流程安排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50560" y="3436654"/>
            <a:ext cx="1357630" cy="82994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圆角矩形 178"/>
          <p:cNvSpPr/>
          <p:nvPr/>
        </p:nvSpPr>
        <p:spPr bwMode="auto">
          <a:xfrm>
            <a:off x="2266950" y="1450340"/>
            <a:ext cx="3841115" cy="4464050"/>
          </a:xfrm>
          <a:prstGeom prst="roundRect">
            <a:avLst/>
          </a:pr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圆角矩形 168"/>
          <p:cNvSpPr/>
          <p:nvPr/>
        </p:nvSpPr>
        <p:spPr bwMode="auto">
          <a:xfrm>
            <a:off x="7125335" y="1450340"/>
            <a:ext cx="3784600" cy="4596130"/>
          </a:xfrm>
          <a:prstGeom prst="round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2646045" y="1562735"/>
            <a:ext cx="30835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/>
            <a:r>
              <a: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婚礼仪式前流程：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11:00-11:45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事项：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接待宾客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事项详情：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新郎及双方父母在喜宴礼堂接待参宴来宾，宾客签到，在签到本上留下祝福，在照片墙上签字合影留念，新娘补妆等待仪式开始。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endParaRPr sz="1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11:45-11:58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事项：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准备工作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事项详情：</a:t>
            </a: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1.通知新娘到花房等待 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    2.伴娘伴郎团语言排练一次 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    3.主持人告知宾客就坐典礼仪 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       式即将开始并报时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7421243" y="1562839"/>
            <a:ext cx="3230880" cy="427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婚礼仪式流程：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时间：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11:58-12:00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事项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第一项：典礼仪式开始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第二项：司仪致辞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第三项：伴郎伴娘团登场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第四项：介绍新人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第五项：新郎登场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第六项：新娘登场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第七项：新郎迎接新娘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第八项：介绍主婚人及证婚人并邀请上台致辞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第九项：证婚人致辞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第十项：新人告白盟誓交换戒指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第十一项：新郎拥吻新娘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第十二项：新人感恩父母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第十三项：父母上台、改口、红包、拜父母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第十四项：双方父母各派代表致辞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第十五项：抛手捧花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第十六项：香槟塔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第十七项：新人共同致礼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第十八项：司仪结束语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第十九项：婚礼礼成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5544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婚礼仪式流程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69" grpId="0" bldLvl="0" animBg="1"/>
      <p:bldP spid="48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圆角矩形 178"/>
          <p:cNvSpPr/>
          <p:nvPr/>
        </p:nvSpPr>
        <p:spPr bwMode="auto">
          <a:xfrm>
            <a:off x="2051685" y="1091565"/>
            <a:ext cx="4137025" cy="5524500"/>
          </a:xfrm>
          <a:prstGeom prst="roundRect">
            <a:avLst/>
          </a:pr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圆角矩形 168"/>
          <p:cNvSpPr/>
          <p:nvPr/>
        </p:nvSpPr>
        <p:spPr bwMode="auto">
          <a:xfrm>
            <a:off x="6899910" y="1091565"/>
            <a:ext cx="4222750" cy="5523865"/>
          </a:xfrm>
          <a:prstGeom prst="round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92130" y="1321647"/>
            <a:ext cx="654939" cy="1949140"/>
            <a:chOff x="9286715" y="1680422"/>
            <a:chExt cx="654939" cy="1949140"/>
          </a:xfrm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051937" y="1321647"/>
            <a:ext cx="658423" cy="1949140"/>
            <a:chOff x="2267202" y="1680422"/>
            <a:chExt cx="658423" cy="1949140"/>
          </a:xfrm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8" name="TextBox 24"/>
          <p:cNvSpPr txBox="1"/>
          <p:nvPr/>
        </p:nvSpPr>
        <p:spPr>
          <a:xfrm>
            <a:off x="2710180" y="1321435"/>
            <a:ext cx="3268980" cy="517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1.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婚礼前一个月：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购买请柬，草列准备宴请的客人名单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到酒店试吃婚宴餐，到婚庆公司商讨婚礼细节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2.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婚礼前半个月：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新人与父母一起确定宾客人数，并填写请柬、派发请柬；新娘到婚纱店选定婚礼当天的婚纱及礼服；试婚礼当天的新娘妆及发型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购选新鞋等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3.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婚礼前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10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天：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确认证婚人、主婚人及婚车车队，购买婚礼当天需要的物品，如：床单被子、瓜子花生、糖果等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婚礼前一个礼拜：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确认婚礼当天婚车路线，调换零钱准备红包，确认婚礼当天滚床的金童玉女，新娘到美容院做美容护理，面部皮肤保养，修剪指甲，新郎到理发店打理头发。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5544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zh-CN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婚前筹备流程</a:t>
            </a:r>
            <a:endParaRPr lang="zh-CN" altLang="zh-CN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7546975" y="1321435"/>
            <a:ext cx="3268980" cy="4958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9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5.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婚礼前三天：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布置新房，对婚礼当天所有人员进行分工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6.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婚礼前两天：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为远道而来的客人准备客房，与婚庆公司确定婚礼当天所有细节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7.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婚礼前一天：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最后一次试穿礼服，整理婚礼当天要穿的所有服装及配饰；与父母沟通婚礼准备工作，最后确认婚宴、婚车、化妆时间及地点，对婚礼所有流程进行彩排，定时、定点、定位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反复熟悉婚礼流程，放松心情，注意休息，调好闹钟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8.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婚礼当天：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吃一顿营养丰富的早餐，化妆，穿婚纱，将贵重物品交给专人保管，准备好所有出嫁迎娶的相关事宜。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69" grpId="0" bldLvl="0" animBg="1"/>
      <p:bldP spid="4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29935" y="4221485"/>
            <a:ext cx="1198880" cy="3987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费用预算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28018" y="3436654"/>
            <a:ext cx="1402715" cy="82994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9064380" y="2007075"/>
            <a:ext cx="6358563" cy="30963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31206" y="2445066"/>
            <a:ext cx="1855411" cy="1855411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754" y="3599726"/>
            <a:ext cx="2842317" cy="12156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94469" y="2829891"/>
            <a:ext cx="1107996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3600" dirty="0" smtClean="0">
                <a:solidFill>
                  <a:srgbClr val="39A097"/>
                </a:solidFill>
                <a:ea typeface="微软雅黑" panose="020B0503020204020204" pitchFamily="34" charset="-122"/>
              </a:rPr>
              <a:t>目录</a:t>
            </a:r>
            <a:endParaRPr lang="zh-CN" altLang="en-US" sz="3600" dirty="0">
              <a:solidFill>
                <a:srgbClr val="39A097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57124" y="3477963"/>
            <a:ext cx="1382686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dirty="0" smtClean="0">
                <a:solidFill>
                  <a:srgbClr val="39A09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600" dirty="0">
              <a:solidFill>
                <a:srgbClr val="39A09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80215" y="3204547"/>
            <a:ext cx="995680" cy="33718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婚礼概述</a:t>
            </a:r>
            <a:endParaRPr lang="zh-CN" altLang="en-US" sz="16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55078" y="2665938"/>
            <a:ext cx="445955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93472" y="1312373"/>
            <a:ext cx="1369166" cy="1369166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6680465" y="3204547"/>
            <a:ext cx="995680" cy="33718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zh-CN" sz="1600" b="1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挚爱序言</a:t>
            </a:r>
            <a:endParaRPr lang="zh-CN" altLang="zh-CN" sz="16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16856" y="2665938"/>
            <a:ext cx="52290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93722" y="1312373"/>
            <a:ext cx="1369166" cy="1369166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8690240" y="3204547"/>
            <a:ext cx="995680" cy="33718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sz="16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20219" y="2665938"/>
            <a:ext cx="535724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503497" y="1312373"/>
            <a:ext cx="1369166" cy="1369166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4679580" y="5747722"/>
            <a:ext cx="995680" cy="33718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执行团队</a:t>
            </a:r>
            <a:endParaRPr lang="zh-CN" altLang="en-US" sz="16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17574" y="5209113"/>
            <a:ext cx="519694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492837" y="3855548"/>
            <a:ext cx="1369166" cy="1369166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6679830" y="5747087"/>
            <a:ext cx="995680" cy="337185"/>
          </a:xfrm>
          <a:prstGeom prst="rect">
            <a:avLst/>
          </a:prstGeom>
          <a:effectLst/>
        </p:spPr>
        <p:txBody>
          <a:bodyPr vert="horz" wrap="none">
            <a:spAutoFit/>
          </a:bodyPr>
          <a:p>
            <a:pPr algn="ctr"/>
            <a:r>
              <a:rPr lang="zh-CN" altLang="en-US" sz="1600" b="1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流程安排</a:t>
            </a:r>
            <a:endParaRPr lang="zh-CN" altLang="en-US" sz="16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94436" y="5208478"/>
            <a:ext cx="966470" cy="583565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algn="ctr"/>
            <a:r>
              <a:rPr lang="en-US" altLang="zh-CN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93087" y="3854913"/>
            <a:ext cx="1369166" cy="1369166"/>
            <a:chOff x="5348241" y="2395536"/>
            <a:chExt cx="1855411" cy="1855411"/>
          </a:xfrm>
        </p:grpSpPr>
        <p:sp>
          <p:nvSpPr>
            <p:cNvPr id="9" name="椭圆 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689605" y="5748357"/>
            <a:ext cx="995680" cy="337185"/>
          </a:xfrm>
          <a:prstGeom prst="rect">
            <a:avLst/>
          </a:prstGeom>
          <a:effectLst/>
        </p:spPr>
        <p:txBody>
          <a:bodyPr vert="horz" wrap="none">
            <a:spAutoFit/>
          </a:bodyPr>
          <a:p>
            <a:pPr algn="ctr"/>
            <a:r>
              <a:rPr lang="zh-CN" altLang="en-US" sz="1600" b="1" dirty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费用预算</a:t>
            </a:r>
            <a:endParaRPr lang="zh-CN" altLang="en-US" sz="16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89289" y="5209748"/>
            <a:ext cx="996315" cy="583565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algn="ctr"/>
            <a:r>
              <a:rPr lang="en-US" altLang="zh-CN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sz="3200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en-US" sz="3200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502862" y="3856183"/>
            <a:ext cx="1369166" cy="1369166"/>
            <a:chOff x="5348241" y="2395536"/>
            <a:chExt cx="1855411" cy="1855411"/>
          </a:xfrm>
        </p:grpSpPr>
        <p:sp>
          <p:nvSpPr>
            <p:cNvPr id="21" name="椭圆 2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6" grpId="0" bldLvl="0" animBg="1"/>
      <p:bldP spid="17" grpId="0" bldLvl="0" animBg="1"/>
      <p:bldP spid="23" grpId="0" bldLvl="0" animBg="1"/>
      <p:bldP spid="24" grpId="0" bldLvl="0" animBg="1"/>
      <p:bldP spid="28" grpId="0" bldLvl="0" animBg="1"/>
      <p:bldP spid="29" grpId="0" bldLvl="0" animBg="1"/>
      <p:bldP spid="33" grpId="0" bldLvl="0" animBg="1"/>
      <p:bldP spid="34" grpId="0" bldLvl="0" animBg="1"/>
      <p:bldP spid="6" grpId="0" bldLvl="0" animBg="1"/>
      <p:bldP spid="7" grpId="0" bldLvl="0" animBg="1"/>
      <p:bldP spid="15" grpId="0" bldLvl="0" animBg="1"/>
      <p:bldP spid="1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4777105" y="1078865"/>
            <a:ext cx="2529840" cy="428307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p>
            <a:pPr algn="ctr">
              <a:lnSpc>
                <a:spcPct val="130000"/>
              </a:lnSpc>
            </a:pPr>
            <a:endParaRPr lang="zh-CN" altLang="zh-CN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10150" y="1558925"/>
            <a:ext cx="16529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此费用为保证效果良好的情况下最低标准费用，此方案还可以进行微调，策划建议此费用执行。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77105" y="4046855"/>
            <a:ext cx="2136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总计：  元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详细见附件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5039" y="904399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103445" y="1959521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40967" y="1897043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201659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6979523" y="4588531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159501" y="3898906"/>
            <a:ext cx="429183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谢谢聆听</a:t>
            </a:r>
            <a:endParaRPr lang="zh-CN" altLang="en-US" sz="2800" b="1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589572" y="4753363"/>
            <a:ext cx="353836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b="1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河南字母文化传播有限公司</a:t>
            </a:r>
            <a:endParaRPr lang="zh-CN" altLang="en-US" sz="1600" b="1" cap="all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08086" y="5281002"/>
            <a:ext cx="1702611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汇报人：张宸</a:t>
            </a:r>
            <a:endParaRPr lang="zh-CN" altLang="en-US" sz="1200" b="1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微信图片_201801232015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60" y="2113280"/>
            <a:ext cx="677545" cy="677545"/>
          </a:xfrm>
          <a:prstGeom prst="rect">
            <a:avLst/>
          </a:prstGeom>
        </p:spPr>
      </p:pic>
      <p:pic>
        <p:nvPicPr>
          <p:cNvPr id="6" name="图片 5" descr="微信图片_201801232015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440" y="2944495"/>
            <a:ext cx="2376170" cy="577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99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9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353399"/>
            <a:ext cx="1604767" cy="1604767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170326"/>
            <a:ext cx="1969750" cy="1969750"/>
            <a:chOff x="3800237" y="2257147"/>
            <a:chExt cx="1868076" cy="1868076"/>
          </a:xfrm>
          <a:solidFill>
            <a:srgbClr val="70C4BC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353402"/>
            <a:ext cx="1604767" cy="1604767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170326"/>
            <a:ext cx="1969750" cy="1969750"/>
            <a:chOff x="6546413" y="2257147"/>
            <a:chExt cx="1868076" cy="1868076"/>
          </a:xfrm>
          <a:solidFill>
            <a:srgbClr val="FDBD24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170326"/>
            <a:ext cx="1969750" cy="1969750"/>
            <a:chOff x="9237196" y="2257147"/>
            <a:chExt cx="1868076" cy="1868076"/>
          </a:xfrm>
          <a:solidFill>
            <a:srgbClr val="70C4BC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170326"/>
            <a:ext cx="1969750" cy="1969750"/>
            <a:chOff x="1119258" y="2257147"/>
            <a:chExt cx="1868076" cy="1868076"/>
          </a:xfrm>
          <a:solidFill>
            <a:srgbClr val="FDBD24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8342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48785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40211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50527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2862931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2811685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2849895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2849894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现场音效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112" grpId="0" bldLvl="0" animBg="1"/>
      <p:bldP spid="126" grpId="0" bldLvl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solidFill>
              <a:srgbClr val="EF8877"/>
            </a:solidFill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58251" y="579440"/>
            <a:ext cx="1137920" cy="25273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l"/>
            <a:r>
              <a:rPr lang="en-US" altLang="zh-CN" sz="1050" b="1">
                <a:solidFill>
                  <a:srgbClr val="7CC2BD"/>
                </a:solidFill>
                <a:latin typeface="+mj-lt"/>
                <a:ea typeface="微软雅黑" panose="020B0503020204020204" pitchFamily="34" charset="-122"/>
                <a:sym typeface="+mn-ea"/>
              </a:rPr>
              <a:t>Love Foreword</a:t>
            </a:r>
            <a:endParaRPr lang="en-US" altLang="zh-CN" sz="1050" b="1" dirty="0">
              <a:solidFill>
                <a:srgbClr val="7CC2BD"/>
              </a:solidFill>
              <a:latin typeface="+mj-lt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58010" y="259080"/>
            <a:ext cx="1210310" cy="64516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l"/>
            <a:r>
              <a:rPr lang="zh-CN" altLang="en-US" dirty="0">
                <a:solidFill>
                  <a:srgbClr val="7CC2B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挚爱序言</a:t>
            </a:r>
            <a:endParaRPr lang="zh-CN" altLang="en-US" dirty="0">
              <a:solidFill>
                <a:srgbClr val="7CC2BD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rgbClr val="A7EBE5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婚礼概述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308526" y="1541236"/>
            <a:ext cx="3914324" cy="4078060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34437" y="2526214"/>
            <a:ext cx="1862502" cy="3093082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13156" y="3154601"/>
            <a:ext cx="3924558" cy="667738"/>
            <a:chOff x="5898258" y="3477440"/>
            <a:chExt cx="3474343" cy="591137"/>
          </a:xfrm>
          <a:solidFill>
            <a:srgbClr val="70C4BC"/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2456" y="2582392"/>
            <a:ext cx="4072943" cy="667738"/>
            <a:chOff x="5766895" y="3085613"/>
            <a:chExt cx="3605706" cy="591137"/>
          </a:xfrm>
          <a:solidFill>
            <a:srgbClr val="70C4BC"/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08124" y="3726810"/>
            <a:ext cx="3778730" cy="667738"/>
            <a:chOff x="6027357" y="3912299"/>
            <a:chExt cx="3345244" cy="591137"/>
          </a:xfrm>
          <a:solidFill>
            <a:srgbClr val="70C4BC"/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685233" y="4299019"/>
            <a:ext cx="3663603" cy="667738"/>
            <a:chOff x="6129277" y="4392456"/>
            <a:chExt cx="3243324" cy="591137"/>
          </a:xfrm>
          <a:solidFill>
            <a:srgbClr val="70C4BC"/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26033" y="4956751"/>
            <a:ext cx="3507542" cy="667738"/>
            <a:chOff x="6267435" y="4913381"/>
            <a:chExt cx="3105166" cy="591137"/>
          </a:xfrm>
          <a:solidFill>
            <a:srgbClr val="70C4BC"/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595202" y="3228418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07007" y="28245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595202" y="4424004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407007" y="40201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643939" y="265205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8643939" y="22481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643939" y="3836145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643939" y="34322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643939" y="506362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643939" y="465974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FDBD24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70C4BC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FDBD24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70C4BC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FDBD24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70C4BC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14:flip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29935" y="4221485"/>
            <a:ext cx="1198880" cy="3987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婚礼概述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40675" y="3436654"/>
            <a:ext cx="57740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bldLvl="0" animBg="1"/>
      <p:bldP spid="40" grpId="0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70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70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FDBD24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70C4BC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FDBD24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70C4BC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70C4BC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FDBD24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70C4BC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FDBD24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FDBD24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FDBD24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70C4BC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37194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158826"/>
            <a:ext cx="1089921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428375"/>
            <a:ext cx="711545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017005"/>
            <a:ext cx="709871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449652"/>
            <a:ext cx="711545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37194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158826"/>
            <a:ext cx="1088246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428375"/>
            <a:ext cx="709871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017005"/>
            <a:ext cx="711545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449652"/>
            <a:ext cx="709871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5" y="275198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254153" y="231334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3141128" y="583564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141127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7495413" y="583564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7495412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304051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525031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75172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9727060" y="47816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4431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8157567" y="3249266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70C4B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1" name="TextBox 143"/>
          <p:cNvSpPr txBox="1"/>
          <p:nvPr/>
        </p:nvSpPr>
        <p:spPr>
          <a:xfrm>
            <a:off x="1828558" y="498252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759209" y="1868109"/>
            <a:ext cx="2464655" cy="10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7297143" y="5351275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8768389" y="201792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858251" y="25890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1" grpId="0" animBg="1"/>
      <p:bldP spid="29" grpId="0" animBg="1"/>
      <p:bldP spid="30" grpId="0" animBg="1"/>
      <p:bldP spid="41" grpId="0" animBg="1"/>
      <p:bldP spid="57" grpId="0" animBg="1"/>
      <p:bldP spid="31" grpId="0"/>
      <p:bldP spid="32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207863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新郎：胡雪源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新娘：井真真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40116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许昌市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90577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淡雅中式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搭配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12837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月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7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日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496788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+mn-ea"/>
              </a:rPr>
              <a:t>中式主题婚礼《念》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婚礼概述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" name="Text Placeholder 7"/>
          <p:cNvSpPr txBox="1"/>
          <p:nvPr/>
        </p:nvSpPr>
        <p:spPr>
          <a:xfrm>
            <a:off x="4334057" y="208252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新人信息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Text Placeholder 7"/>
          <p:cNvSpPr txBox="1"/>
          <p:nvPr/>
        </p:nvSpPr>
        <p:spPr>
          <a:xfrm>
            <a:off x="4025447" y="307693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婚礼婚期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Text Placeholder 7"/>
          <p:cNvSpPr txBox="1"/>
          <p:nvPr/>
        </p:nvSpPr>
        <p:spPr>
          <a:xfrm>
            <a:off x="4286432" y="40116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酒店选取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Text Placeholder 7"/>
          <p:cNvSpPr txBox="1"/>
          <p:nvPr/>
        </p:nvSpPr>
        <p:spPr>
          <a:xfrm>
            <a:off x="4090852" y="496098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婚礼风格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4334057" y="590522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婚礼色调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29935" y="4221485"/>
            <a:ext cx="1198880" cy="3987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挚爱序言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82966" y="3436654"/>
            <a:ext cx="692818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bldLvl="0" animBg="1"/>
      <p:bldP spid="4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205355" y="4004310"/>
            <a:ext cx="8462645" cy="2347595"/>
          </a:xfrm>
          <a:prstGeom prst="round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6472" y="3391426"/>
            <a:ext cx="12871067" cy="87459"/>
          </a:xfrm>
          <a:prstGeom prst="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932555" y="4347845"/>
            <a:ext cx="499681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1605280">
              <a:spcBef>
                <a:spcPct val="50000"/>
              </a:spcBef>
            </a:pPr>
            <a:r>
              <a:rPr lang="en-US" altLang="zh-CN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结婚就像一杯浓浓的美酒，细细品味芳醇尽在其中</a:t>
            </a:r>
            <a:endParaRPr lang="zh-CN" altLang="en-US" sz="1400" dirty="0">
              <a:solidFill>
                <a:srgbClr val="FFF3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605280">
              <a:spcBef>
                <a:spcPct val="50000"/>
              </a:spcBef>
            </a:pPr>
            <a:r>
              <a:rPr lang="zh-CN" altLang="en-US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      结婚就像一个甜美的通话，讲述关于甜蜜与依恋的故事</a:t>
            </a:r>
            <a:endParaRPr lang="zh-CN" altLang="en-US" sz="1400" dirty="0">
              <a:solidFill>
                <a:srgbClr val="FFF3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605280">
              <a:spcBef>
                <a:spcPct val="50000"/>
              </a:spcBef>
            </a:pPr>
            <a:r>
              <a:rPr lang="zh-CN" altLang="en-US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      结婚就像一个誓言</a:t>
            </a:r>
            <a:endParaRPr lang="zh-CN" altLang="en-US" sz="1400" dirty="0">
              <a:solidFill>
                <a:srgbClr val="FFF3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605280">
              <a:spcBef>
                <a:spcPct val="50000"/>
              </a:spcBef>
            </a:pPr>
            <a:r>
              <a:rPr lang="zh-CN" altLang="en-US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      我爱你</a:t>
            </a:r>
            <a:r>
              <a:rPr lang="en-US" altLang="zh-CN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——</a:t>
            </a:r>
            <a:r>
              <a:rPr lang="zh-CN" altLang="en-US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从这一刻起不再改变</a:t>
            </a:r>
            <a:endParaRPr lang="zh-CN" altLang="en-US" sz="1400" dirty="0">
              <a:solidFill>
                <a:srgbClr val="FFF3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605280">
              <a:spcBef>
                <a:spcPct val="50000"/>
              </a:spcBef>
            </a:pPr>
            <a:r>
              <a:rPr lang="zh-CN" altLang="en-US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      结婚就是人生一场爱情的加冕</a:t>
            </a:r>
            <a:endParaRPr lang="zh-CN" altLang="en-US" sz="1400" dirty="0">
              <a:solidFill>
                <a:srgbClr val="FFF3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605280">
              <a:spcBef>
                <a:spcPct val="50000"/>
              </a:spcBef>
            </a:pPr>
            <a:r>
              <a:rPr lang="zh-CN" altLang="en-US" sz="1400" dirty="0">
                <a:solidFill>
                  <a:srgbClr val="FFF3D1"/>
                </a:solidFill>
                <a:latin typeface="微软雅黑" panose="020B0503020204020204" pitchFamily="34" charset="-122"/>
                <a:sym typeface="+mn-ea"/>
              </a:rPr>
              <a:t>      结婚就是一次关于爱情、亲情、友情的狂欢</a:t>
            </a:r>
            <a:endParaRPr lang="zh-CN" altLang="en-US" sz="1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54195" y="1703705"/>
            <a:ext cx="4164965" cy="1162050"/>
            <a:chOff x="6857" y="3361"/>
            <a:chExt cx="6559" cy="1830"/>
          </a:xfrm>
        </p:grpSpPr>
        <p:sp>
          <p:nvSpPr>
            <p:cNvPr id="23" name="圆角矩形 22"/>
            <p:cNvSpPr/>
            <p:nvPr/>
          </p:nvSpPr>
          <p:spPr>
            <a:xfrm>
              <a:off x="6857" y="3361"/>
              <a:ext cx="6559" cy="1830"/>
            </a:xfrm>
            <a:prstGeom prst="roundRect">
              <a:avLst/>
            </a:prstGeom>
            <a:solidFill>
              <a:srgbClr val="70C4BC"/>
            </a:solidFill>
            <a:ln w="63500" cap="flat" cmpd="sng" algn="ctr">
              <a:noFill/>
              <a:prstDash val="solid"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7386" y="3642"/>
              <a:ext cx="5477" cy="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挚爱一生  为爱加冕</a:t>
              </a:r>
              <a:endParaRPr lang="zh-CN" altLang="en-US" sz="2400" b="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胡雪源 井真真</a:t>
              </a:r>
              <a:endParaRPr lang="zh-CN" altLang="en-US" sz="1800" b="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858251" y="579440"/>
            <a:ext cx="1137920" cy="25273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l"/>
            <a:r>
              <a:rPr lang="en-US" altLang="zh-CN" sz="1050" b="1">
                <a:solidFill>
                  <a:srgbClr val="7CC2BD"/>
                </a:solidFill>
                <a:latin typeface="+mj-lt"/>
                <a:ea typeface="微软雅黑" panose="020B0503020204020204" pitchFamily="34" charset="-122"/>
                <a:sym typeface="+mn-ea"/>
              </a:rPr>
              <a:t>Love Foreword</a:t>
            </a:r>
            <a:endParaRPr lang="en-US" altLang="zh-CN" sz="1050" b="1" dirty="0">
              <a:solidFill>
                <a:srgbClr val="7CC2BD"/>
              </a:solidFill>
              <a:latin typeface="+mj-lt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58010" y="259080"/>
            <a:ext cx="1210310" cy="64516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l"/>
            <a:r>
              <a:rPr lang="zh-CN" altLang="en-US" dirty="0">
                <a:solidFill>
                  <a:srgbClr val="7CC2B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挚爱序言</a:t>
            </a:r>
            <a:endParaRPr lang="zh-CN" altLang="en-US" dirty="0">
              <a:solidFill>
                <a:srgbClr val="7CC2BD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rgbClr val="A7EBE5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8" grpId="0" bldLvl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29935" y="4221485"/>
            <a:ext cx="1198880" cy="3987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73348" y="3436654"/>
            <a:ext cx="712054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bldLvl="0" animBg="1"/>
      <p:bldP spid="40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圆角矩形 178"/>
          <p:cNvSpPr/>
          <p:nvPr/>
        </p:nvSpPr>
        <p:spPr bwMode="auto">
          <a:xfrm>
            <a:off x="2266950" y="1054100"/>
            <a:ext cx="9333865" cy="4170045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0" name="Freeform 37"/>
          <p:cNvSpPr/>
          <p:nvPr/>
        </p:nvSpPr>
        <p:spPr bwMode="auto">
          <a:xfrm>
            <a:off x="2270125" y="1680210"/>
            <a:ext cx="658495" cy="1949450"/>
          </a:xfrm>
          <a:custGeom>
            <a:avLst/>
            <a:gdLst>
              <a:gd name="T0" fmla="*/ 0 w 378"/>
              <a:gd name="T1" fmla="*/ 0 h 1119"/>
              <a:gd name="T2" fmla="*/ 259 w 378"/>
              <a:gd name="T3" fmla="*/ 37 h 1119"/>
              <a:gd name="T4" fmla="*/ 283 w 378"/>
              <a:gd name="T5" fmla="*/ 42 h 1119"/>
              <a:gd name="T6" fmla="*/ 306 w 378"/>
              <a:gd name="T7" fmla="*/ 50 h 1119"/>
              <a:gd name="T8" fmla="*/ 326 w 378"/>
              <a:gd name="T9" fmla="*/ 60 h 1119"/>
              <a:gd name="T10" fmla="*/ 343 w 378"/>
              <a:gd name="T11" fmla="*/ 72 h 1119"/>
              <a:gd name="T12" fmla="*/ 357 w 378"/>
              <a:gd name="T13" fmla="*/ 86 h 1119"/>
              <a:gd name="T14" fmla="*/ 368 w 378"/>
              <a:gd name="T15" fmla="*/ 101 h 1119"/>
              <a:gd name="T16" fmla="*/ 376 w 378"/>
              <a:gd name="T17" fmla="*/ 119 h 1119"/>
              <a:gd name="T18" fmla="*/ 378 w 378"/>
              <a:gd name="T19" fmla="*/ 140 h 1119"/>
              <a:gd name="T20" fmla="*/ 378 w 378"/>
              <a:gd name="T21" fmla="*/ 968 h 1119"/>
              <a:gd name="T22" fmla="*/ 376 w 378"/>
              <a:gd name="T23" fmla="*/ 988 h 1119"/>
              <a:gd name="T24" fmla="*/ 369 w 378"/>
              <a:gd name="T25" fmla="*/ 1007 h 1119"/>
              <a:gd name="T26" fmla="*/ 358 w 378"/>
              <a:gd name="T27" fmla="*/ 1022 h 1119"/>
              <a:gd name="T28" fmla="*/ 344 w 378"/>
              <a:gd name="T29" fmla="*/ 1036 h 1119"/>
              <a:gd name="T30" fmla="*/ 327 w 378"/>
              <a:gd name="T31" fmla="*/ 1048 h 1119"/>
              <a:gd name="T32" fmla="*/ 307 w 378"/>
              <a:gd name="T33" fmla="*/ 1058 h 1119"/>
              <a:gd name="T34" fmla="*/ 284 w 378"/>
              <a:gd name="T35" fmla="*/ 1066 h 1119"/>
              <a:gd name="T36" fmla="*/ 259 w 378"/>
              <a:gd name="T37" fmla="*/ 1071 h 1119"/>
              <a:gd name="T38" fmla="*/ 0 w 378"/>
              <a:gd name="T39" fmla="*/ 1119 h 1119"/>
              <a:gd name="T40" fmla="*/ 0 w 378"/>
              <a:gd name="T41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8" h="1119">
                <a:moveTo>
                  <a:pt x="0" y="0"/>
                </a:moveTo>
                <a:lnTo>
                  <a:pt x="259" y="37"/>
                </a:lnTo>
                <a:lnTo>
                  <a:pt x="283" y="42"/>
                </a:lnTo>
                <a:lnTo>
                  <a:pt x="306" y="50"/>
                </a:lnTo>
                <a:lnTo>
                  <a:pt x="326" y="60"/>
                </a:lnTo>
                <a:lnTo>
                  <a:pt x="343" y="72"/>
                </a:lnTo>
                <a:lnTo>
                  <a:pt x="357" y="86"/>
                </a:lnTo>
                <a:lnTo>
                  <a:pt x="368" y="101"/>
                </a:lnTo>
                <a:lnTo>
                  <a:pt x="376" y="119"/>
                </a:lnTo>
                <a:lnTo>
                  <a:pt x="378" y="140"/>
                </a:lnTo>
                <a:lnTo>
                  <a:pt x="378" y="968"/>
                </a:lnTo>
                <a:lnTo>
                  <a:pt x="376" y="988"/>
                </a:lnTo>
                <a:lnTo>
                  <a:pt x="369" y="1007"/>
                </a:lnTo>
                <a:lnTo>
                  <a:pt x="358" y="1022"/>
                </a:lnTo>
                <a:lnTo>
                  <a:pt x="344" y="1036"/>
                </a:lnTo>
                <a:lnTo>
                  <a:pt x="327" y="1048"/>
                </a:lnTo>
                <a:lnTo>
                  <a:pt x="307" y="1058"/>
                </a:lnTo>
                <a:lnTo>
                  <a:pt x="284" y="1066"/>
                </a:lnTo>
                <a:lnTo>
                  <a:pt x="259" y="1071"/>
                </a:lnTo>
                <a:lnTo>
                  <a:pt x="0" y="11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23"/>
          <p:cNvSpPr txBox="1"/>
          <p:nvPr/>
        </p:nvSpPr>
        <p:spPr>
          <a:xfrm>
            <a:off x="5631815" y="5493385"/>
            <a:ext cx="316039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05280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主舞台布置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 defTabSz="1605280">
              <a:lnSpc>
                <a:spcPct val="10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简单大气唯美，舞台给人感觉很清新很温馨。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6970" y="2193925"/>
            <a:ext cx="344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7CC2BD"/>
                </a:solidFill>
              </a:rPr>
              <a:t>主舞台</a:t>
            </a:r>
            <a:endParaRPr lang="zh-CN" altLang="en-US" b="1">
              <a:solidFill>
                <a:srgbClr val="7CC2BD"/>
              </a:solidFill>
            </a:endParaRPr>
          </a:p>
        </p:txBody>
      </p:sp>
      <p:pic>
        <p:nvPicPr>
          <p:cNvPr id="2" name="图片 1" descr="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4910" y="1310640"/>
            <a:ext cx="6418580" cy="365633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圆角矩形 178"/>
          <p:cNvSpPr/>
          <p:nvPr/>
        </p:nvSpPr>
        <p:spPr bwMode="auto">
          <a:xfrm>
            <a:off x="2270125" y="1054100"/>
            <a:ext cx="9333865" cy="4170045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0" name="Freeform 37"/>
          <p:cNvSpPr/>
          <p:nvPr/>
        </p:nvSpPr>
        <p:spPr bwMode="auto">
          <a:xfrm>
            <a:off x="2270125" y="1680210"/>
            <a:ext cx="658495" cy="1949450"/>
          </a:xfrm>
          <a:custGeom>
            <a:avLst/>
            <a:gdLst>
              <a:gd name="T0" fmla="*/ 0 w 378"/>
              <a:gd name="T1" fmla="*/ 0 h 1119"/>
              <a:gd name="T2" fmla="*/ 259 w 378"/>
              <a:gd name="T3" fmla="*/ 37 h 1119"/>
              <a:gd name="T4" fmla="*/ 283 w 378"/>
              <a:gd name="T5" fmla="*/ 42 h 1119"/>
              <a:gd name="T6" fmla="*/ 306 w 378"/>
              <a:gd name="T7" fmla="*/ 50 h 1119"/>
              <a:gd name="T8" fmla="*/ 326 w 378"/>
              <a:gd name="T9" fmla="*/ 60 h 1119"/>
              <a:gd name="T10" fmla="*/ 343 w 378"/>
              <a:gd name="T11" fmla="*/ 72 h 1119"/>
              <a:gd name="T12" fmla="*/ 357 w 378"/>
              <a:gd name="T13" fmla="*/ 86 h 1119"/>
              <a:gd name="T14" fmla="*/ 368 w 378"/>
              <a:gd name="T15" fmla="*/ 101 h 1119"/>
              <a:gd name="T16" fmla="*/ 376 w 378"/>
              <a:gd name="T17" fmla="*/ 119 h 1119"/>
              <a:gd name="T18" fmla="*/ 378 w 378"/>
              <a:gd name="T19" fmla="*/ 140 h 1119"/>
              <a:gd name="T20" fmla="*/ 378 w 378"/>
              <a:gd name="T21" fmla="*/ 968 h 1119"/>
              <a:gd name="T22" fmla="*/ 376 w 378"/>
              <a:gd name="T23" fmla="*/ 988 h 1119"/>
              <a:gd name="T24" fmla="*/ 369 w 378"/>
              <a:gd name="T25" fmla="*/ 1007 h 1119"/>
              <a:gd name="T26" fmla="*/ 358 w 378"/>
              <a:gd name="T27" fmla="*/ 1022 h 1119"/>
              <a:gd name="T28" fmla="*/ 344 w 378"/>
              <a:gd name="T29" fmla="*/ 1036 h 1119"/>
              <a:gd name="T30" fmla="*/ 327 w 378"/>
              <a:gd name="T31" fmla="*/ 1048 h 1119"/>
              <a:gd name="T32" fmla="*/ 307 w 378"/>
              <a:gd name="T33" fmla="*/ 1058 h 1119"/>
              <a:gd name="T34" fmla="*/ 284 w 378"/>
              <a:gd name="T35" fmla="*/ 1066 h 1119"/>
              <a:gd name="T36" fmla="*/ 259 w 378"/>
              <a:gd name="T37" fmla="*/ 1071 h 1119"/>
              <a:gd name="T38" fmla="*/ 0 w 378"/>
              <a:gd name="T39" fmla="*/ 1119 h 1119"/>
              <a:gd name="T40" fmla="*/ 0 w 378"/>
              <a:gd name="T41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8" h="1119">
                <a:moveTo>
                  <a:pt x="0" y="0"/>
                </a:moveTo>
                <a:lnTo>
                  <a:pt x="259" y="37"/>
                </a:lnTo>
                <a:lnTo>
                  <a:pt x="283" y="42"/>
                </a:lnTo>
                <a:lnTo>
                  <a:pt x="306" y="50"/>
                </a:lnTo>
                <a:lnTo>
                  <a:pt x="326" y="60"/>
                </a:lnTo>
                <a:lnTo>
                  <a:pt x="343" y="72"/>
                </a:lnTo>
                <a:lnTo>
                  <a:pt x="357" y="86"/>
                </a:lnTo>
                <a:lnTo>
                  <a:pt x="368" y="101"/>
                </a:lnTo>
                <a:lnTo>
                  <a:pt x="376" y="119"/>
                </a:lnTo>
                <a:lnTo>
                  <a:pt x="378" y="140"/>
                </a:lnTo>
                <a:lnTo>
                  <a:pt x="378" y="968"/>
                </a:lnTo>
                <a:lnTo>
                  <a:pt x="376" y="988"/>
                </a:lnTo>
                <a:lnTo>
                  <a:pt x="369" y="1007"/>
                </a:lnTo>
                <a:lnTo>
                  <a:pt x="358" y="1022"/>
                </a:lnTo>
                <a:lnTo>
                  <a:pt x="344" y="1036"/>
                </a:lnTo>
                <a:lnTo>
                  <a:pt x="327" y="1048"/>
                </a:lnTo>
                <a:lnTo>
                  <a:pt x="307" y="1058"/>
                </a:lnTo>
                <a:lnTo>
                  <a:pt x="284" y="1066"/>
                </a:lnTo>
                <a:lnTo>
                  <a:pt x="259" y="1071"/>
                </a:lnTo>
                <a:lnTo>
                  <a:pt x="0" y="11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23"/>
          <p:cNvSpPr txBox="1"/>
          <p:nvPr/>
        </p:nvSpPr>
        <p:spPr>
          <a:xfrm>
            <a:off x="5631815" y="5493385"/>
            <a:ext cx="316039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05280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主舞台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  <a:p>
            <a:pPr algn="ctr" defTabSz="1605280">
              <a:lnSpc>
                <a:spcPct val="10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花艺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，唯美浪漫的结合，香槟白、浅粉色搭配，让主背景更加梦幻。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050" b="1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097280" cy="3683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婚礼展示</a:t>
            </a:r>
            <a:endParaRPr lang="zh-CN" altLang="en-US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6970" y="1916430"/>
            <a:ext cx="3441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7CC2BD"/>
                </a:solidFill>
              </a:rPr>
              <a:t>主舞台</a:t>
            </a:r>
            <a:endParaRPr lang="zh-CN" altLang="en-US" b="1">
              <a:solidFill>
                <a:srgbClr val="7CC2BD"/>
              </a:solidFill>
            </a:endParaRPr>
          </a:p>
          <a:p>
            <a:r>
              <a:rPr lang="zh-CN" altLang="en-US" b="1">
                <a:solidFill>
                  <a:srgbClr val="7CC2BD"/>
                </a:solidFill>
              </a:rPr>
              <a:t>摆件</a:t>
            </a:r>
            <a:endParaRPr lang="zh-CN" altLang="en-US" b="1">
              <a:solidFill>
                <a:srgbClr val="7CC2BD"/>
              </a:solidFill>
            </a:endParaRPr>
          </a:p>
        </p:txBody>
      </p:sp>
      <p:pic>
        <p:nvPicPr>
          <p:cNvPr id="2" name="图片 1" descr="微信图片_20180911122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7420" y="1969770"/>
            <a:ext cx="2144395" cy="2141220"/>
          </a:xfrm>
          <a:prstGeom prst="rect">
            <a:avLst/>
          </a:prstGeom>
        </p:spPr>
      </p:pic>
      <p:pic>
        <p:nvPicPr>
          <p:cNvPr id="3" name="图片 2" descr="1 (1)"/>
          <p:cNvPicPr>
            <a:picLocks noChangeAspect="1"/>
          </p:cNvPicPr>
          <p:nvPr/>
        </p:nvPicPr>
        <p:blipFill>
          <a:blip r:embed="rId2"/>
          <a:srcRect l="24012" t="69" r="41679" b="51354"/>
          <a:stretch>
            <a:fillRect/>
          </a:stretch>
        </p:blipFill>
        <p:spPr>
          <a:xfrm>
            <a:off x="6024880" y="1969770"/>
            <a:ext cx="2654300" cy="2141220"/>
          </a:xfrm>
          <a:prstGeom prst="rect">
            <a:avLst/>
          </a:prstGeom>
        </p:spPr>
      </p:pic>
      <p:pic>
        <p:nvPicPr>
          <p:cNvPr id="5" name="图片 4" descr="1 (1)"/>
          <p:cNvPicPr>
            <a:picLocks noChangeAspect="1"/>
          </p:cNvPicPr>
          <p:nvPr/>
        </p:nvPicPr>
        <p:blipFill>
          <a:blip r:embed="rId2"/>
          <a:srcRect l="51780" t="19159" r="27860" b="42149"/>
          <a:stretch>
            <a:fillRect/>
          </a:stretch>
        </p:blipFill>
        <p:spPr>
          <a:xfrm>
            <a:off x="8935085" y="1964690"/>
            <a:ext cx="1899920" cy="214630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47" grpId="0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10.xml><?xml version="1.0" encoding="utf-8"?>
<p:tagLst xmlns:p="http://schemas.openxmlformats.org/presentationml/2006/main">
  <p:tag name="MH" val="20160405234033"/>
  <p:tag name="MH_LIBRARY" val="GRAPHIC"/>
</p:tagLst>
</file>

<file path=ppt/tags/tag11.xml><?xml version="1.0" encoding="utf-8"?>
<p:tagLst xmlns:p="http://schemas.openxmlformats.org/presentationml/2006/main">
  <p:tag name="MH" val="20160405234033"/>
  <p:tag name="MH_LIBRARY" val="GRAPHIC"/>
</p:tagLst>
</file>

<file path=ppt/tags/tag12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ags/tag4.xml><?xml version="1.0" encoding="utf-8"?>
<p:tagLst xmlns:p="http://schemas.openxmlformats.org/presentationml/2006/main">
  <p:tag name="MH" val="20160405234033"/>
  <p:tag name="MH_LIBRARY" val="GRAPHIC"/>
</p:tagLst>
</file>

<file path=ppt/tags/tag5.xml><?xml version="1.0" encoding="utf-8"?>
<p:tagLst xmlns:p="http://schemas.openxmlformats.org/presentationml/2006/main">
  <p:tag name="MH" val="20160405234033"/>
  <p:tag name="MH_LIBRARY" val="GRAPHIC"/>
</p:tagLst>
</file>

<file path=ppt/tags/tag6.xml><?xml version="1.0" encoding="utf-8"?>
<p:tagLst xmlns:p="http://schemas.openxmlformats.org/presentationml/2006/main">
  <p:tag name="MH" val="20160405234033"/>
  <p:tag name="MH_LIBRARY" val="GRAPHIC"/>
</p:tagLst>
</file>

<file path=ppt/tags/tag7.xml><?xml version="1.0" encoding="utf-8"?>
<p:tagLst xmlns:p="http://schemas.openxmlformats.org/presentationml/2006/main">
  <p:tag name="MH" val="20160405234033"/>
  <p:tag name="MH_LIBRARY" val="GRAPHIC"/>
</p:tagLst>
</file>

<file path=ppt/tags/tag8.xml><?xml version="1.0" encoding="utf-8"?>
<p:tagLst xmlns:p="http://schemas.openxmlformats.org/presentationml/2006/main">
  <p:tag name="MH" val="20160405234033"/>
  <p:tag name="MH_LIBRARY" val="GRAPHIC"/>
</p:tagLst>
</file>

<file path=ppt/tags/tag9.xml><?xml version="1.0" encoding="utf-8"?>
<p:tagLst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7255</Words>
  <Application>WPS 演示</Application>
  <PresentationFormat>自定义</PresentationFormat>
  <Paragraphs>716</Paragraphs>
  <Slides>38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微软雅黑</vt:lpstr>
      <vt:lpstr>Agency FB</vt:lpstr>
      <vt:lpstr>Lato Regular</vt:lpstr>
      <vt:lpstr>Franklin Gothic Book</vt:lpstr>
      <vt:lpstr>Arial Unicode MS</vt:lpstr>
      <vt:lpstr>Lato</vt:lpstr>
      <vt:lpstr>MS PGothic</vt:lpstr>
      <vt:lpstr>Helvetica Light</vt:lpstr>
      <vt:lpstr>Helvetica</vt:lpstr>
      <vt:lpstr>Gill Sans</vt:lpstr>
      <vt:lpstr>微软雅黑 Light</vt:lpstr>
      <vt:lpstr>나눔고딕</vt:lpstr>
      <vt:lpstr>Calibri Light</vt:lpstr>
      <vt:lpstr>Yu Gothic UI</vt:lpstr>
      <vt:lpstr>Segoe Print</vt:lpstr>
      <vt:lpstr>Adobe Myungjo Std 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bt010.pptx</dc:title>
  <dc:creator/>
  <cp:lastModifiedBy>七娇</cp:lastModifiedBy>
  <cp:revision>27</cp:revision>
  <dcterms:created xsi:type="dcterms:W3CDTF">2016-09-14T13:45:00Z</dcterms:created>
  <dcterms:modified xsi:type="dcterms:W3CDTF">2018-09-11T11:26:02Z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